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 id="2147483709" r:id="rId2"/>
  </p:sldMasterIdLst>
  <p:notesMasterIdLst>
    <p:notesMasterId r:id="rId9"/>
  </p:notesMasterIdLst>
  <p:handoutMasterIdLst>
    <p:handoutMasterId r:id="rId10"/>
  </p:handoutMasterIdLst>
  <p:sldIdLst>
    <p:sldId id="757" r:id="rId3"/>
    <p:sldId id="758" r:id="rId4"/>
    <p:sldId id="759" r:id="rId5"/>
    <p:sldId id="760" r:id="rId6"/>
    <p:sldId id="762" r:id="rId7"/>
    <p:sldId id="763" r:id="rId8"/>
  </p:sldIdLst>
  <p:sldSz cx="9144000" cy="6858000" type="screen4x3"/>
  <p:notesSz cx="7023100" cy="9309100"/>
  <p:custDataLst>
    <p:tags r:id="rId1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rey D Camm" initials="JDC"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83D0"/>
    <a:srgbClr val="1742A1"/>
    <a:srgbClr val="9A0000"/>
    <a:srgbClr val="9E7E38"/>
    <a:srgbClr val="FFFF00"/>
    <a:srgbClr val="050505"/>
    <a:srgbClr val="59C76B"/>
    <a:srgbClr val="983222"/>
    <a:srgbClr val="4C1911"/>
    <a:srgbClr val="766A6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5468" autoAdjust="0"/>
  </p:normalViewPr>
  <p:slideViewPr>
    <p:cSldViewPr snapToGrid="0" snapToObjects="1">
      <p:cViewPr varScale="1">
        <p:scale>
          <a:sx n="74" d="100"/>
          <a:sy n="74" d="100"/>
        </p:scale>
        <p:origin x="892" y="56"/>
      </p:cViewPr>
      <p:guideLst>
        <p:guide orient="horz" pos="2160"/>
        <p:guide pos="2880"/>
      </p:guideLst>
    </p:cSldViewPr>
  </p:slideViewPr>
  <p:outlineViewPr>
    <p:cViewPr>
      <p:scale>
        <a:sx n="33" d="100"/>
        <a:sy n="33" d="100"/>
      </p:scale>
      <p:origin x="0" y="-8334"/>
    </p:cViewPr>
  </p:outlineViewPr>
  <p:notesTextViewPr>
    <p:cViewPr>
      <p:scale>
        <a:sx n="100" d="100"/>
        <a:sy n="100" d="100"/>
      </p:scale>
      <p:origin x="0" y="0"/>
    </p:cViewPr>
  </p:notesTextViewPr>
  <p:sorterViewPr>
    <p:cViewPr varScale="1">
      <p:scale>
        <a:sx n="1" d="1"/>
        <a:sy n="1" d="1"/>
      </p:scale>
      <p:origin x="0" y="-55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438A14-C28E-4620-9C5C-2552317B54EB}" type="doc">
      <dgm:prSet loTypeId="urn:microsoft.com/office/officeart/2005/8/layout/hProcess6" loCatId="process" qsTypeId="urn:microsoft.com/office/officeart/2005/8/quickstyle/simple1" qsCatId="simple" csTypeId="urn:microsoft.com/office/officeart/2005/8/colors/accent1_2" csCatId="accent1" phldr="1"/>
      <dgm:spPr/>
      <dgm:t>
        <a:bodyPr/>
        <a:lstStyle/>
        <a:p>
          <a:endParaRPr lang="en-US"/>
        </a:p>
      </dgm:t>
    </dgm:pt>
    <dgm:pt modelId="{D71D0D52-9D98-4C10-B140-57B763B80618}">
      <dgm:prSet phldrT="[Text]" custT="1"/>
      <dgm:spPr/>
      <dgm:t>
        <a:bodyPr/>
        <a:lstStyle/>
        <a:p>
          <a:r>
            <a:rPr lang="en-US" sz="1200" dirty="0"/>
            <a:t>Time-stamped Data</a:t>
          </a:r>
        </a:p>
      </dgm:t>
    </dgm:pt>
    <dgm:pt modelId="{0C18C27A-1511-4C18-8C98-F0418A9D995D}" type="parTrans" cxnId="{CC9F7074-7B6F-4908-BBED-4A16E5E55337}">
      <dgm:prSet/>
      <dgm:spPr/>
      <dgm:t>
        <a:bodyPr/>
        <a:lstStyle/>
        <a:p>
          <a:endParaRPr lang="en-US"/>
        </a:p>
      </dgm:t>
    </dgm:pt>
    <dgm:pt modelId="{3DC792CF-6B8A-4FE5-AAF6-A55667934997}" type="sibTrans" cxnId="{CC9F7074-7B6F-4908-BBED-4A16E5E55337}">
      <dgm:prSet/>
      <dgm:spPr/>
      <dgm:t>
        <a:bodyPr/>
        <a:lstStyle/>
        <a:p>
          <a:endParaRPr lang="en-US"/>
        </a:p>
      </dgm:t>
    </dgm:pt>
    <dgm:pt modelId="{2D4A5BFA-77B3-469A-9239-3521FFB039A2}">
      <dgm:prSet phldrT="[Text]"/>
      <dgm:spPr/>
      <dgm:t>
        <a:bodyPr/>
        <a:lstStyle/>
        <a:p>
          <a:r>
            <a:rPr lang="en-US" dirty="0"/>
            <a:t>Accumulation</a:t>
          </a:r>
        </a:p>
      </dgm:t>
    </dgm:pt>
    <dgm:pt modelId="{8BF00691-5BAF-43E6-B6C6-3E8EB2E5E291}" type="parTrans" cxnId="{B124F96F-E7E6-4039-A91B-D822DCFC77BC}">
      <dgm:prSet/>
      <dgm:spPr/>
      <dgm:t>
        <a:bodyPr/>
        <a:lstStyle/>
        <a:p>
          <a:endParaRPr lang="en-US"/>
        </a:p>
      </dgm:t>
    </dgm:pt>
    <dgm:pt modelId="{3D8B2F3B-330B-42A6-9901-DBDD5DDE2EAF}" type="sibTrans" cxnId="{B124F96F-E7E6-4039-A91B-D822DCFC77BC}">
      <dgm:prSet/>
      <dgm:spPr/>
      <dgm:t>
        <a:bodyPr/>
        <a:lstStyle/>
        <a:p>
          <a:endParaRPr lang="en-US"/>
        </a:p>
      </dgm:t>
    </dgm:pt>
    <dgm:pt modelId="{595EFFA2-E9CE-47FB-B16C-78AC01045431}">
      <dgm:prSet phldrT="[Text]" custT="1"/>
      <dgm:spPr/>
      <dgm:t>
        <a:bodyPr/>
        <a:lstStyle/>
        <a:p>
          <a:r>
            <a:rPr lang="en-US" sz="1200" dirty="0"/>
            <a:t>Indexed Time Series Data</a:t>
          </a:r>
        </a:p>
      </dgm:t>
    </dgm:pt>
    <dgm:pt modelId="{82E29B3F-7F7C-4D99-B2A5-6B66B6271028}" type="parTrans" cxnId="{70FC19FF-95B1-4335-A302-DF0DCCC1E038}">
      <dgm:prSet/>
      <dgm:spPr/>
      <dgm:t>
        <a:bodyPr/>
        <a:lstStyle/>
        <a:p>
          <a:endParaRPr lang="en-US"/>
        </a:p>
      </dgm:t>
    </dgm:pt>
    <dgm:pt modelId="{9F42BABC-076C-4B9B-90AC-891338144B68}" type="sibTrans" cxnId="{70FC19FF-95B1-4335-A302-DF0DCCC1E038}">
      <dgm:prSet/>
      <dgm:spPr/>
      <dgm:t>
        <a:bodyPr/>
        <a:lstStyle/>
        <a:p>
          <a:endParaRPr lang="en-US"/>
        </a:p>
      </dgm:t>
    </dgm:pt>
    <dgm:pt modelId="{51FB2C2F-BA02-4ED5-A2F4-39C77F90178C}">
      <dgm:prSet phldrT="[Text]"/>
      <dgm:spPr/>
      <dgm:t>
        <a:bodyPr/>
        <a:lstStyle/>
        <a:p>
          <a:r>
            <a:rPr lang="en-US" dirty="0"/>
            <a:t>Missing Value Zero Value Interpretation</a:t>
          </a:r>
        </a:p>
      </dgm:t>
    </dgm:pt>
    <dgm:pt modelId="{D1BD9D79-A699-4B4F-8F06-A9CCD0236308}" type="parTrans" cxnId="{A8907449-FE64-4475-9AD1-C1AE5B6F4159}">
      <dgm:prSet/>
      <dgm:spPr/>
      <dgm:t>
        <a:bodyPr/>
        <a:lstStyle/>
        <a:p>
          <a:endParaRPr lang="en-US"/>
        </a:p>
      </dgm:t>
    </dgm:pt>
    <dgm:pt modelId="{3F301D25-79EF-49B3-9097-356A9DFAB144}" type="sibTrans" cxnId="{A8907449-FE64-4475-9AD1-C1AE5B6F4159}">
      <dgm:prSet/>
      <dgm:spPr/>
      <dgm:t>
        <a:bodyPr/>
        <a:lstStyle/>
        <a:p>
          <a:endParaRPr lang="en-US"/>
        </a:p>
      </dgm:t>
    </dgm:pt>
    <dgm:pt modelId="{B310340A-1E19-4B68-AA0E-EB0840507EF4}" type="pres">
      <dgm:prSet presAssocID="{D7438A14-C28E-4620-9C5C-2552317B54EB}" presName="theList" presStyleCnt="0">
        <dgm:presLayoutVars>
          <dgm:dir/>
          <dgm:animLvl val="lvl"/>
          <dgm:resizeHandles val="exact"/>
        </dgm:presLayoutVars>
      </dgm:prSet>
      <dgm:spPr/>
    </dgm:pt>
    <dgm:pt modelId="{9BE4E5E8-6A6F-4634-AFEA-141E2D34CFF2}" type="pres">
      <dgm:prSet presAssocID="{D71D0D52-9D98-4C10-B140-57B763B80618}" presName="compNode" presStyleCnt="0"/>
      <dgm:spPr/>
    </dgm:pt>
    <dgm:pt modelId="{36A77475-E369-45DE-BB81-2231C4CF6749}" type="pres">
      <dgm:prSet presAssocID="{D71D0D52-9D98-4C10-B140-57B763B80618}" presName="noGeometry" presStyleCnt="0"/>
      <dgm:spPr/>
    </dgm:pt>
    <dgm:pt modelId="{762901DB-2A20-48EB-9551-FAABE810450A}" type="pres">
      <dgm:prSet presAssocID="{D71D0D52-9D98-4C10-B140-57B763B80618}" presName="childTextVisible" presStyleLbl="bgAccFollowNode1" presStyleIdx="0" presStyleCnt="2">
        <dgm:presLayoutVars>
          <dgm:bulletEnabled val="1"/>
        </dgm:presLayoutVars>
      </dgm:prSet>
      <dgm:spPr/>
    </dgm:pt>
    <dgm:pt modelId="{20279A8F-5F99-48E2-B517-81210B0C4537}" type="pres">
      <dgm:prSet presAssocID="{D71D0D52-9D98-4C10-B140-57B763B80618}" presName="childTextHidden" presStyleLbl="bgAccFollowNode1" presStyleIdx="0" presStyleCnt="2"/>
      <dgm:spPr/>
    </dgm:pt>
    <dgm:pt modelId="{C5920679-6C7C-45BE-B032-F138A6C0AB02}" type="pres">
      <dgm:prSet presAssocID="{D71D0D52-9D98-4C10-B140-57B763B80618}" presName="parentText" presStyleLbl="node1" presStyleIdx="0" presStyleCnt="2">
        <dgm:presLayoutVars>
          <dgm:chMax val="1"/>
          <dgm:bulletEnabled val="1"/>
        </dgm:presLayoutVars>
      </dgm:prSet>
      <dgm:spPr/>
    </dgm:pt>
    <dgm:pt modelId="{141C093B-3E84-4586-9428-304FCE39E3EB}" type="pres">
      <dgm:prSet presAssocID="{D71D0D52-9D98-4C10-B140-57B763B80618}" presName="aSpace" presStyleCnt="0"/>
      <dgm:spPr/>
    </dgm:pt>
    <dgm:pt modelId="{40BBCDFA-D4AF-46A9-A184-CF4DF5F52F28}" type="pres">
      <dgm:prSet presAssocID="{595EFFA2-E9CE-47FB-B16C-78AC01045431}" presName="compNode" presStyleCnt="0"/>
      <dgm:spPr/>
    </dgm:pt>
    <dgm:pt modelId="{65E6AAC6-2E44-41A7-A671-EF1E53DA2B0E}" type="pres">
      <dgm:prSet presAssocID="{595EFFA2-E9CE-47FB-B16C-78AC01045431}" presName="noGeometry" presStyleCnt="0"/>
      <dgm:spPr/>
    </dgm:pt>
    <dgm:pt modelId="{60CC49AA-6FA4-4108-BCF1-5602D448D66D}" type="pres">
      <dgm:prSet presAssocID="{595EFFA2-E9CE-47FB-B16C-78AC01045431}" presName="childTextVisible" presStyleLbl="bgAccFollowNode1" presStyleIdx="1" presStyleCnt="2">
        <dgm:presLayoutVars>
          <dgm:bulletEnabled val="1"/>
        </dgm:presLayoutVars>
      </dgm:prSet>
      <dgm:spPr/>
    </dgm:pt>
    <dgm:pt modelId="{09F78ECD-7F19-4817-8532-73A564064EAC}" type="pres">
      <dgm:prSet presAssocID="{595EFFA2-E9CE-47FB-B16C-78AC01045431}" presName="childTextHidden" presStyleLbl="bgAccFollowNode1" presStyleIdx="1" presStyleCnt="2"/>
      <dgm:spPr/>
    </dgm:pt>
    <dgm:pt modelId="{52D6E8C0-8197-4886-B5E9-D9CC00095C13}" type="pres">
      <dgm:prSet presAssocID="{595EFFA2-E9CE-47FB-B16C-78AC01045431}" presName="parentText" presStyleLbl="node1" presStyleIdx="1" presStyleCnt="2">
        <dgm:presLayoutVars>
          <dgm:chMax val="1"/>
          <dgm:bulletEnabled val="1"/>
        </dgm:presLayoutVars>
      </dgm:prSet>
      <dgm:spPr/>
    </dgm:pt>
  </dgm:ptLst>
  <dgm:cxnLst>
    <dgm:cxn modelId="{5A080B61-5D09-4DC9-B325-D07C8667EBEA}" type="presOf" srcId="{2D4A5BFA-77B3-469A-9239-3521FFB039A2}" destId="{20279A8F-5F99-48E2-B517-81210B0C4537}" srcOrd="1" destOrd="0" presId="urn:microsoft.com/office/officeart/2005/8/layout/hProcess6"/>
    <dgm:cxn modelId="{175A0749-2953-4C14-8FBA-A9D4BFDC493F}" type="presOf" srcId="{595EFFA2-E9CE-47FB-B16C-78AC01045431}" destId="{52D6E8C0-8197-4886-B5E9-D9CC00095C13}" srcOrd="0" destOrd="0" presId="urn:microsoft.com/office/officeart/2005/8/layout/hProcess6"/>
    <dgm:cxn modelId="{A8907449-FE64-4475-9AD1-C1AE5B6F4159}" srcId="{595EFFA2-E9CE-47FB-B16C-78AC01045431}" destId="{51FB2C2F-BA02-4ED5-A2F4-39C77F90178C}" srcOrd="0" destOrd="0" parTransId="{D1BD9D79-A699-4B4F-8F06-A9CCD0236308}" sibTransId="{3F301D25-79EF-49B3-9097-356A9DFAB144}"/>
    <dgm:cxn modelId="{23ED5A6B-572F-4923-9F8E-3130A80BA06C}" type="presOf" srcId="{51FB2C2F-BA02-4ED5-A2F4-39C77F90178C}" destId="{09F78ECD-7F19-4817-8532-73A564064EAC}" srcOrd="1" destOrd="0" presId="urn:microsoft.com/office/officeart/2005/8/layout/hProcess6"/>
    <dgm:cxn modelId="{B124F96F-E7E6-4039-A91B-D822DCFC77BC}" srcId="{D71D0D52-9D98-4C10-B140-57B763B80618}" destId="{2D4A5BFA-77B3-469A-9239-3521FFB039A2}" srcOrd="0" destOrd="0" parTransId="{8BF00691-5BAF-43E6-B6C6-3E8EB2E5E291}" sibTransId="{3D8B2F3B-330B-42A6-9901-DBDD5DDE2EAF}"/>
    <dgm:cxn modelId="{CC9F7074-7B6F-4908-BBED-4A16E5E55337}" srcId="{D7438A14-C28E-4620-9C5C-2552317B54EB}" destId="{D71D0D52-9D98-4C10-B140-57B763B80618}" srcOrd="0" destOrd="0" parTransId="{0C18C27A-1511-4C18-8C98-F0418A9D995D}" sibTransId="{3DC792CF-6B8A-4FE5-AAF6-A55667934997}"/>
    <dgm:cxn modelId="{983244BC-C6E0-4CC8-B390-52C31EE46D16}" type="presOf" srcId="{D7438A14-C28E-4620-9C5C-2552317B54EB}" destId="{B310340A-1E19-4B68-AA0E-EB0840507EF4}" srcOrd="0" destOrd="0" presId="urn:microsoft.com/office/officeart/2005/8/layout/hProcess6"/>
    <dgm:cxn modelId="{5EFD0DCA-2110-4734-8084-1C829852D764}" type="presOf" srcId="{51FB2C2F-BA02-4ED5-A2F4-39C77F90178C}" destId="{60CC49AA-6FA4-4108-BCF1-5602D448D66D}" srcOrd="0" destOrd="0" presId="urn:microsoft.com/office/officeart/2005/8/layout/hProcess6"/>
    <dgm:cxn modelId="{D12F1DCF-18FC-46BC-9EB9-3F498E2E3662}" type="presOf" srcId="{D71D0D52-9D98-4C10-B140-57B763B80618}" destId="{C5920679-6C7C-45BE-B032-F138A6C0AB02}" srcOrd="0" destOrd="0" presId="urn:microsoft.com/office/officeart/2005/8/layout/hProcess6"/>
    <dgm:cxn modelId="{3FD012E5-8C2E-41D4-AB9D-F25F3B6CFBDA}" type="presOf" srcId="{2D4A5BFA-77B3-469A-9239-3521FFB039A2}" destId="{762901DB-2A20-48EB-9551-FAABE810450A}" srcOrd="0" destOrd="0" presId="urn:microsoft.com/office/officeart/2005/8/layout/hProcess6"/>
    <dgm:cxn modelId="{70FC19FF-95B1-4335-A302-DF0DCCC1E038}" srcId="{D7438A14-C28E-4620-9C5C-2552317B54EB}" destId="{595EFFA2-E9CE-47FB-B16C-78AC01045431}" srcOrd="1" destOrd="0" parTransId="{82E29B3F-7F7C-4D99-B2A5-6B66B6271028}" sibTransId="{9F42BABC-076C-4B9B-90AC-891338144B68}"/>
    <dgm:cxn modelId="{1BFDD4EE-04B7-456A-92D8-B7AD911C7314}" type="presParOf" srcId="{B310340A-1E19-4B68-AA0E-EB0840507EF4}" destId="{9BE4E5E8-6A6F-4634-AFEA-141E2D34CFF2}" srcOrd="0" destOrd="0" presId="urn:microsoft.com/office/officeart/2005/8/layout/hProcess6"/>
    <dgm:cxn modelId="{3A419236-CA10-45E2-A6DF-0E22150B9B01}" type="presParOf" srcId="{9BE4E5E8-6A6F-4634-AFEA-141E2D34CFF2}" destId="{36A77475-E369-45DE-BB81-2231C4CF6749}" srcOrd="0" destOrd="0" presId="urn:microsoft.com/office/officeart/2005/8/layout/hProcess6"/>
    <dgm:cxn modelId="{DDF78787-3346-4A30-978F-FFDEF6CAE3DC}" type="presParOf" srcId="{9BE4E5E8-6A6F-4634-AFEA-141E2D34CFF2}" destId="{762901DB-2A20-48EB-9551-FAABE810450A}" srcOrd="1" destOrd="0" presId="urn:microsoft.com/office/officeart/2005/8/layout/hProcess6"/>
    <dgm:cxn modelId="{CF3DEAF5-7BF4-4A38-B439-B2E8420CD0C2}" type="presParOf" srcId="{9BE4E5E8-6A6F-4634-AFEA-141E2D34CFF2}" destId="{20279A8F-5F99-48E2-B517-81210B0C4537}" srcOrd="2" destOrd="0" presId="urn:microsoft.com/office/officeart/2005/8/layout/hProcess6"/>
    <dgm:cxn modelId="{A74B7E8C-45D9-45B1-B5E9-B996B1F58107}" type="presParOf" srcId="{9BE4E5E8-6A6F-4634-AFEA-141E2D34CFF2}" destId="{C5920679-6C7C-45BE-B032-F138A6C0AB02}" srcOrd="3" destOrd="0" presId="urn:microsoft.com/office/officeart/2005/8/layout/hProcess6"/>
    <dgm:cxn modelId="{9EA113A1-8B07-4F12-8235-D77F991FA079}" type="presParOf" srcId="{B310340A-1E19-4B68-AA0E-EB0840507EF4}" destId="{141C093B-3E84-4586-9428-304FCE39E3EB}" srcOrd="1" destOrd="0" presId="urn:microsoft.com/office/officeart/2005/8/layout/hProcess6"/>
    <dgm:cxn modelId="{D968602C-810A-42EE-B1EF-ED45DACD899E}" type="presParOf" srcId="{B310340A-1E19-4B68-AA0E-EB0840507EF4}" destId="{40BBCDFA-D4AF-46A9-A184-CF4DF5F52F28}" srcOrd="2" destOrd="0" presId="urn:microsoft.com/office/officeart/2005/8/layout/hProcess6"/>
    <dgm:cxn modelId="{0D7CA90D-A513-4F63-B6F9-17627AD03C3D}" type="presParOf" srcId="{40BBCDFA-D4AF-46A9-A184-CF4DF5F52F28}" destId="{65E6AAC6-2E44-41A7-A671-EF1E53DA2B0E}" srcOrd="0" destOrd="0" presId="urn:microsoft.com/office/officeart/2005/8/layout/hProcess6"/>
    <dgm:cxn modelId="{A20BCAFD-5164-4859-BF16-3D830DDFF907}" type="presParOf" srcId="{40BBCDFA-D4AF-46A9-A184-CF4DF5F52F28}" destId="{60CC49AA-6FA4-4108-BCF1-5602D448D66D}" srcOrd="1" destOrd="0" presId="urn:microsoft.com/office/officeart/2005/8/layout/hProcess6"/>
    <dgm:cxn modelId="{0D8D299C-A65C-418F-9D9D-E02E8A86749E}" type="presParOf" srcId="{40BBCDFA-D4AF-46A9-A184-CF4DF5F52F28}" destId="{09F78ECD-7F19-4817-8532-73A564064EAC}" srcOrd="2" destOrd="0" presId="urn:microsoft.com/office/officeart/2005/8/layout/hProcess6"/>
    <dgm:cxn modelId="{5BB44A81-0098-44B7-A976-D336849A1FF4}" type="presParOf" srcId="{40BBCDFA-D4AF-46A9-A184-CF4DF5F52F28}" destId="{52D6E8C0-8197-4886-B5E9-D9CC00095C13}" srcOrd="3" destOrd="0" presId="urn:microsoft.com/office/officeart/2005/8/layout/hProcess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2901DB-2A20-48EB-9551-FAABE810450A}">
      <dsp:nvSpPr>
        <dsp:cNvPr id="0" name=""/>
        <dsp:cNvSpPr/>
      </dsp:nvSpPr>
      <dsp:spPr>
        <a:xfrm>
          <a:off x="590789" y="698402"/>
          <a:ext cx="2362864" cy="2065440"/>
        </a:xfrm>
        <a:prstGeom prst="rightArrow">
          <a:avLst>
            <a:gd name="adj1" fmla="val 70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9525" rIns="19050" bIns="9525" numCol="1" spcCol="1270" anchor="ctr" anchorCtr="0">
          <a:noAutofit/>
        </a:bodyPr>
        <a:lstStyle/>
        <a:p>
          <a:pPr marL="0" lvl="0" indent="0" algn="ctr" defTabSz="666750">
            <a:lnSpc>
              <a:spcPct val="90000"/>
            </a:lnSpc>
            <a:spcBef>
              <a:spcPct val="0"/>
            </a:spcBef>
            <a:spcAft>
              <a:spcPct val="35000"/>
            </a:spcAft>
            <a:buNone/>
          </a:pPr>
          <a:r>
            <a:rPr lang="en-US" sz="1500" kern="1200" dirty="0"/>
            <a:t>Accumulation</a:t>
          </a:r>
        </a:p>
      </dsp:txBody>
      <dsp:txXfrm>
        <a:off x="1181505" y="1008218"/>
        <a:ext cx="1151896" cy="1445808"/>
      </dsp:txXfrm>
    </dsp:sp>
    <dsp:sp modelId="{C5920679-6C7C-45BE-B032-F138A6C0AB02}">
      <dsp:nvSpPr>
        <dsp:cNvPr id="0" name=""/>
        <dsp:cNvSpPr/>
      </dsp:nvSpPr>
      <dsp:spPr>
        <a:xfrm>
          <a:off x="73" y="1140406"/>
          <a:ext cx="1181432" cy="11814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Time-stamped Data</a:t>
          </a:r>
        </a:p>
      </dsp:txBody>
      <dsp:txXfrm>
        <a:off x="173090" y="1313423"/>
        <a:ext cx="835398" cy="835398"/>
      </dsp:txXfrm>
    </dsp:sp>
    <dsp:sp modelId="{60CC49AA-6FA4-4108-BCF1-5602D448D66D}">
      <dsp:nvSpPr>
        <dsp:cNvPr id="0" name=""/>
        <dsp:cNvSpPr/>
      </dsp:nvSpPr>
      <dsp:spPr>
        <a:xfrm>
          <a:off x="3692049" y="698402"/>
          <a:ext cx="2362864" cy="2065440"/>
        </a:xfrm>
        <a:prstGeom prst="rightArrow">
          <a:avLst>
            <a:gd name="adj1" fmla="val 70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9525" rIns="19050" bIns="9525" numCol="1" spcCol="1270" anchor="ctr" anchorCtr="0">
          <a:noAutofit/>
        </a:bodyPr>
        <a:lstStyle/>
        <a:p>
          <a:pPr marL="0" lvl="0" indent="0" algn="ctr" defTabSz="666750">
            <a:lnSpc>
              <a:spcPct val="90000"/>
            </a:lnSpc>
            <a:spcBef>
              <a:spcPct val="0"/>
            </a:spcBef>
            <a:spcAft>
              <a:spcPct val="35000"/>
            </a:spcAft>
            <a:buNone/>
          </a:pPr>
          <a:r>
            <a:rPr lang="en-US" sz="1500" kern="1200" dirty="0"/>
            <a:t>Missing Value Zero Value Interpretation</a:t>
          </a:r>
        </a:p>
      </dsp:txBody>
      <dsp:txXfrm>
        <a:off x="4282765" y="1008218"/>
        <a:ext cx="1151896" cy="1445808"/>
      </dsp:txXfrm>
    </dsp:sp>
    <dsp:sp modelId="{52D6E8C0-8197-4886-B5E9-D9CC00095C13}">
      <dsp:nvSpPr>
        <dsp:cNvPr id="0" name=""/>
        <dsp:cNvSpPr/>
      </dsp:nvSpPr>
      <dsp:spPr>
        <a:xfrm>
          <a:off x="3101333" y="1140406"/>
          <a:ext cx="1181432" cy="11814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Indexed Time Series Data</a:t>
          </a:r>
        </a:p>
      </dsp:txBody>
      <dsp:txXfrm>
        <a:off x="3274350" y="1313423"/>
        <a:ext cx="835398" cy="83539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E4E1A7D2-3469-7E45-B1C8-FF79B7C42040}" type="datetimeFigureOut">
              <a:rPr lang="en-US" smtClean="0"/>
              <a:pPr/>
              <a:t>9/8/2023</a:t>
            </a:fld>
            <a:endParaRPr lang="en-US" dirty="0"/>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397AD932-B17F-574E-ADBA-2D95C87F9810}" type="slidenum">
              <a:rPr lang="en-US" smtClean="0"/>
              <a:pPr/>
              <a:t>‹#›</a:t>
            </a:fld>
            <a:endParaRPr lang="en-US" dirty="0"/>
          </a:p>
        </p:txBody>
      </p:sp>
    </p:spTree>
    <p:extLst>
      <p:ext uri="{BB962C8B-B14F-4D97-AF65-F5344CB8AC3E}">
        <p14:creationId xmlns:p14="http://schemas.microsoft.com/office/powerpoint/2010/main" val="3991881640"/>
      </p:ext>
    </p:extLst>
  </p:cSld>
  <p:clrMap bg1="lt1" tx1="dk1" bg2="lt2" tx2="dk2" accent1="accent1" accent2="accent2" accent3="accent3" accent4="accent4" accent5="accent5" accent6="accent6" hlink="hlink" folHlink="folHlink"/>
  <p:hf hdr="0" dt="0"/>
</p:handoutMaster>
</file>

<file path=ppt/media/image3.jpe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FAF947A5-54F6-B649-93A6-E041982699B0}" type="datetimeFigureOut">
              <a:rPr lang="en-US" smtClean="0"/>
              <a:pPr/>
              <a:t>9/8/2023</a:t>
            </a:fld>
            <a:endParaRPr lang="en-US" dirty="0"/>
          </a:p>
        </p:txBody>
      </p:sp>
      <p:sp>
        <p:nvSpPr>
          <p:cNvPr id="4" name="Slide Image Placeholder 3"/>
          <p:cNvSpPr>
            <a:spLocks noGrp="1" noRot="1" noChangeAspect="1"/>
          </p:cNvSpPr>
          <p:nvPr>
            <p:ph type="sldImg" idx="2"/>
          </p:nvPr>
        </p:nvSpPr>
        <p:spPr>
          <a:xfrm>
            <a:off x="1184275" y="698500"/>
            <a:ext cx="4654550" cy="3490913"/>
          </a:xfrm>
          <a:prstGeom prst="rect">
            <a:avLst/>
          </a:prstGeom>
          <a:noFill/>
          <a:ln w="12700">
            <a:solidFill>
              <a:prstClr val="black"/>
            </a:solidFill>
          </a:ln>
        </p:spPr>
        <p:txBody>
          <a:bodyPr vert="horz" lIns="93324" tIns="46662" rIns="93324" bIns="46662"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AC0E66CD-21C0-0C46-9262-75B7BC23CA89}" type="slidenum">
              <a:rPr lang="en-US" smtClean="0"/>
              <a:pPr/>
              <a:t>‹#›</a:t>
            </a:fld>
            <a:endParaRPr lang="en-US" dirty="0"/>
          </a:p>
        </p:txBody>
      </p:sp>
    </p:spTree>
    <p:extLst>
      <p:ext uri="{BB962C8B-B14F-4D97-AF65-F5344CB8AC3E}">
        <p14:creationId xmlns:p14="http://schemas.microsoft.com/office/powerpoint/2010/main" val="423460752"/>
      </p:ext>
    </p:extLst>
  </p:cSld>
  <p:clrMap bg1="lt1" tx1="dk1" bg2="lt2" tx2="dk2" accent1="accent1" accent2="accent2" accent3="accent3" accent4="accent4" accent5="accent5" accent6="accent6" hlink="hlink" folHlink="folHlink"/>
  <p:hf hd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E66CD-21C0-0C46-9262-75B7BC23CA89}" type="slidenum">
              <a:rPr lang="en-US" smtClean="0"/>
              <a:pPr/>
              <a:t>1</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1305508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dirty="0"/>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dirty="0">
              <a:solidFill>
                <a:srgbClr val="FFFFFF"/>
              </a:solidFill>
              <a:latin typeface="Franklin Gothic Book"/>
            </a:endParaRP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6" name="Picture 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595356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09185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693767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4" name="Footer Placeholder 3"/>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5" name="Slide Number Placeholder 4"/>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8" name="Picture 7"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2582948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Date Placeholder 1"/>
          <p:cNvSpPr>
            <a:spLocks noGrp="1"/>
          </p:cNvSpPr>
          <p:nvPr>
            <p:ph type="dt" sz="half" idx="10"/>
          </p:nvPr>
        </p:nvSpPr>
        <p:spPr/>
        <p:txBody>
          <a:bodyPr/>
          <a:lstStyle>
            <a:lvl1pPr>
              <a:defRPr/>
            </a:lvl1pPr>
          </a:lstStyle>
          <a:p>
            <a:endParaRPr lang="en-US" dirty="0">
              <a:solidFill>
                <a:srgbClr val="000000">
                  <a:lumMod val="65000"/>
                  <a:lumOff val="35000"/>
                </a:srgbClr>
              </a:solidFill>
            </a:endParaRPr>
          </a:p>
        </p:txBody>
      </p:sp>
      <p:sp>
        <p:nvSpPr>
          <p:cNvPr id="3" name="Footer Placeholder 2"/>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pic>
        <p:nvPicPr>
          <p:cNvPr id="6" name="Picture 5"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pic>
        <p:nvPicPr>
          <p:cNvPr id="7" name="Picture 6"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14100"/>
            <a:ext cx="355191" cy="355191"/>
          </a:xfrm>
          <a:prstGeom prst="rect">
            <a:avLst/>
          </a:prstGeom>
        </p:spPr>
      </p:pic>
    </p:spTree>
    <p:extLst>
      <p:ext uri="{BB962C8B-B14F-4D97-AF65-F5344CB8AC3E}">
        <p14:creationId xmlns:p14="http://schemas.microsoft.com/office/powerpoint/2010/main" val="577266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3859305" y="6423585"/>
            <a:ext cx="3316941"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9" name="Picture 8"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1955076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21134"/>
            <a:ext cx="355191" cy="355191"/>
          </a:xfrm>
          <a:prstGeom prst="rect">
            <a:avLst/>
          </a:prstGeom>
        </p:spPr>
      </p:pic>
    </p:spTree>
    <p:extLst>
      <p:ext uri="{BB962C8B-B14F-4D97-AF65-F5344CB8AC3E}">
        <p14:creationId xmlns:p14="http://schemas.microsoft.com/office/powerpoint/2010/main" val="55449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3" name="Picture 12"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172943" y="3738742"/>
            <a:ext cx="480425" cy="480425"/>
          </a:xfrm>
          <a:prstGeom prst="rect">
            <a:avLst/>
          </a:prstGeom>
        </p:spPr>
      </p:pic>
    </p:spTree>
    <p:extLst>
      <p:ext uri="{BB962C8B-B14F-4D97-AF65-F5344CB8AC3E}">
        <p14:creationId xmlns:p14="http://schemas.microsoft.com/office/powerpoint/2010/main" val="13904910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lang="en-US" dirty="0">
              <a:solidFill>
                <a:srgbClr val="FFFFFF"/>
              </a:solidFill>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a:t>Drag picture to placeholder or click icon to add</a:t>
            </a:r>
            <a:endParaRPr dirty="0"/>
          </a:p>
        </p:txBody>
      </p:sp>
      <p:pic>
        <p:nvPicPr>
          <p:cNvPr id="14" name="Picture 13"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37222637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a:t>Drag picture to placeholder or click icon to add</a:t>
            </a:r>
            <a:endParaRPr dirty="0"/>
          </a:p>
        </p:txBody>
      </p:sp>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6" name="Picture 15"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40990642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a:xfrm>
            <a:off x="4191000" y="6423585"/>
            <a:ext cx="3005138" cy="365125"/>
          </a:xfrm>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a:t>Drag picture to placeholder or click icon to add</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a:t>Drag picture to placeholder or click icon to add</a:t>
            </a:r>
            <a:endParaRPr dirty="0"/>
          </a:p>
        </p:txBody>
      </p:sp>
      <p:pic>
        <p:nvPicPr>
          <p:cNvPr id="13" name="Picture 12"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pic>
        <p:nvPicPr>
          <p:cNvPr id="12" name="Picture 11"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8332536" y="707766"/>
            <a:ext cx="355191" cy="355191"/>
          </a:xfrm>
          <a:prstGeom prst="rect">
            <a:avLst/>
          </a:prstGeom>
        </p:spPr>
      </p:pic>
    </p:spTree>
    <p:extLst>
      <p:ext uri="{BB962C8B-B14F-4D97-AF65-F5344CB8AC3E}">
        <p14:creationId xmlns:p14="http://schemas.microsoft.com/office/powerpoint/2010/main" val="171352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a:xfrm>
            <a:off x="8374809" y="6426787"/>
            <a:ext cx="554038" cy="365125"/>
          </a:xfrm>
        </p:spPr>
        <p:txBody>
          <a:bodyPr/>
          <a:lstStyle>
            <a:lvl1pPr>
              <a:defRPr>
                <a:solidFill>
                  <a:schemeClr val="tx1">
                    <a:lumMod val="65000"/>
                    <a:lumOff val="35000"/>
                  </a:schemeClr>
                </a:solidFill>
              </a:defRPr>
            </a:lvl1pPr>
          </a:lstStyle>
          <a:p>
            <a:fld id="{02456A73-CB17-B748-BD2A-A20F5DD59EC7}" type="slidenum">
              <a:rPr lang="en-US" smtClean="0"/>
              <a:pPr/>
              <a:t>‹#›</a:t>
            </a:fld>
            <a:endParaRPr lang="en-US" dirty="0"/>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920898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9" name="Picture 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37725793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9" name="Picture 8"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pic>
        <p:nvPicPr>
          <p:cNvPr id="11" name="Picture 10" descr="WFU_Univ_Black_Shield-only.eps"/>
          <p:cNvPicPr>
            <a:picLocks noChangeAspect="1"/>
          </p:cNvPicPr>
          <p:nvPr/>
        </p:nvPicPr>
        <p:blipFill>
          <a:blip r:embed="rId2"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7667317" y="265536"/>
            <a:ext cx="355191" cy="355191"/>
          </a:xfrm>
          <a:prstGeom prst="rect">
            <a:avLst/>
          </a:prstGeom>
        </p:spPr>
      </p:pic>
    </p:spTree>
    <p:extLst>
      <p:ext uri="{BB962C8B-B14F-4D97-AF65-F5344CB8AC3E}">
        <p14:creationId xmlns:p14="http://schemas.microsoft.com/office/powerpoint/2010/main" val="2371999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912649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8279109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9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41763"/>
            <a:ext cx="4038600" cy="2189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457200" y="6243638"/>
            <a:ext cx="2133600" cy="457200"/>
          </a:xfrm>
          <a:prstGeom prst="rect">
            <a:avLst/>
          </a:prstGeom>
        </p:spPr>
        <p:txBody>
          <a:bodyPr/>
          <a:lstStyle>
            <a:lvl1pPr>
              <a:defRPr/>
            </a:lvl1pPr>
          </a:lstStyle>
          <a:p>
            <a:endParaRPr lang="en-US" altLang="en-US" dirty="0"/>
          </a:p>
        </p:txBody>
      </p:sp>
      <p:sp>
        <p:nvSpPr>
          <p:cNvPr id="7" name="Footer Placeholder 6"/>
          <p:cNvSpPr>
            <a:spLocks noGrp="1"/>
          </p:cNvSpPr>
          <p:nvPr>
            <p:ph type="ftr" sz="quarter" idx="11"/>
          </p:nvPr>
        </p:nvSpPr>
        <p:spPr>
          <a:xfrm>
            <a:off x="3124200" y="6248400"/>
            <a:ext cx="2895600" cy="457200"/>
          </a:xfrm>
          <a:prstGeom prst="rect">
            <a:avLst/>
          </a:prstGeom>
        </p:spPr>
        <p:txBody>
          <a:bodyPr/>
          <a:lstStyle>
            <a:lvl1pPr>
              <a:defRPr/>
            </a:lvl1pPr>
          </a:lstStyle>
          <a:p>
            <a:endParaRPr lang="en-US" altLang="en-US" dirty="0"/>
          </a:p>
        </p:txBody>
      </p:sp>
      <p:sp>
        <p:nvSpPr>
          <p:cNvPr id="8" name="Slide Number Placeholder 7"/>
          <p:cNvSpPr>
            <a:spLocks noGrp="1"/>
          </p:cNvSpPr>
          <p:nvPr>
            <p:ph type="sldNum" sz="quarter" idx="12"/>
          </p:nvPr>
        </p:nvSpPr>
        <p:spPr>
          <a:xfrm>
            <a:off x="6553200" y="6243638"/>
            <a:ext cx="2133600" cy="457200"/>
          </a:xfrm>
          <a:prstGeom prst="rect">
            <a:avLst/>
          </a:prstGeom>
        </p:spPr>
        <p:txBody>
          <a:bodyPr/>
          <a:lstStyle>
            <a:lvl1pPr>
              <a:defRPr/>
            </a:lvl1pPr>
          </a:lstStyle>
          <a:p>
            <a:fld id="{B259E7BA-40A6-4089-A8B6-09F1304A2F69}" type="slidenum">
              <a:rPr lang="en-US" altLang="en-US"/>
              <a:pPr/>
              <a:t>‹#›</a:t>
            </a:fld>
            <a:endParaRPr lang="en-US" altLang="en-US" dirty="0"/>
          </a:p>
        </p:txBody>
      </p:sp>
    </p:spTree>
    <p:extLst>
      <p:ext uri="{BB962C8B-B14F-4D97-AF65-F5344CB8AC3E}">
        <p14:creationId xmlns:p14="http://schemas.microsoft.com/office/powerpoint/2010/main" val="363620074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9046455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047929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6049425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6447597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305218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text styles</a:t>
            </a:r>
          </a:p>
        </p:txBody>
      </p:sp>
      <p:pic>
        <p:nvPicPr>
          <p:cNvPr id="14" name="Picture 13"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1" name="Picture 10"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17018442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36243532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62279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23827255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46969521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14730107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BCD9310-CA16-465E-86C2-0154C57635CD}" type="slidenum">
              <a:rPr lang="en-US" smtClean="0"/>
              <a:t>‹#›</a:t>
            </a:fld>
            <a:endParaRPr lang="en-US" dirty="0"/>
          </a:p>
        </p:txBody>
      </p:sp>
    </p:spTree>
    <p:extLst>
      <p:ext uri="{BB962C8B-B14F-4D97-AF65-F5344CB8AC3E}">
        <p14:creationId xmlns:p14="http://schemas.microsoft.com/office/powerpoint/2010/main" val="74176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a:t>Drag picture to placeholder or click icon to add</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pic>
        <p:nvPicPr>
          <p:cNvPr id="17" name="Picture 16"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5" name="Picture 14"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pic>
        <p:nvPicPr>
          <p:cNvPr id="18" name="Picture 17"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499325" y="415259"/>
            <a:ext cx="480425" cy="480425"/>
          </a:xfrm>
          <a:prstGeom prst="rect">
            <a:avLst/>
          </a:prstGeom>
        </p:spPr>
      </p:pic>
    </p:spTree>
    <p:extLst>
      <p:ext uri="{BB962C8B-B14F-4D97-AF65-F5344CB8AC3E}">
        <p14:creationId xmlns:p14="http://schemas.microsoft.com/office/powerpoint/2010/main" val="2070709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lang="en-US" dirty="0">
              <a:solidFill>
                <a:srgbClr val="FFFFFF"/>
              </a:solidFill>
              <a:latin typeface="Franklin Gothic Book"/>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Slide Number Placeholder 5"/>
          <p:cNvSpPr>
            <a:spLocks noGrp="1"/>
          </p:cNvSpPr>
          <p:nvPr>
            <p:ph type="sldNum" sz="quarter" idx="12"/>
          </p:nvPr>
        </p:nvSpPr>
        <p:spPr>
          <a:xfrm>
            <a:off x="8305800" y="624877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pic>
        <p:nvPicPr>
          <p:cNvPr id="11" name="Picture 10"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pic>
        <p:nvPicPr>
          <p:cNvPr id="12" name="Picture 11" descr="WFU_Univ_White_Shield-only.eps"/>
          <p:cNvPicPr>
            <a:picLocks noChangeAspect="1"/>
          </p:cNvPicPr>
          <p:nvPr/>
        </p:nvPicPr>
        <p:blipFill>
          <a:blip r:embed="rId2">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77387" y="437070"/>
            <a:ext cx="480425" cy="480425"/>
          </a:xfrm>
          <a:prstGeom prst="rect">
            <a:avLst/>
          </a:prstGeom>
        </p:spPr>
      </p:pic>
    </p:spTree>
    <p:extLst>
      <p:ext uri="{BB962C8B-B14F-4D97-AF65-F5344CB8AC3E}">
        <p14:creationId xmlns:p14="http://schemas.microsoft.com/office/powerpoint/2010/main" val="3973121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pic>
        <p:nvPicPr>
          <p:cNvPr id="13" name="Picture 12"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45904" y="1400284"/>
            <a:ext cx="356520" cy="356520"/>
          </a:xfrm>
          <a:prstGeom prst="rect">
            <a:avLst/>
          </a:prstGeom>
        </p:spPr>
      </p:pic>
    </p:spTree>
    <p:extLst>
      <p:ext uri="{BB962C8B-B14F-4D97-AF65-F5344CB8AC3E}">
        <p14:creationId xmlns:p14="http://schemas.microsoft.com/office/powerpoint/2010/main" val="2917035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2571078" y="1000316"/>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2" name="Picture 11"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3377441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Col 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2617301"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3251357"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497541" y="2070847"/>
            <a:ext cx="2617301"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3251357" y="2070847"/>
            <a:ext cx="2630748"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3"/>
          <p:cNvSpPr>
            <a:spLocks noGrp="1"/>
          </p:cNvSpPr>
          <p:nvPr>
            <p:ph sz="half" idx="13"/>
          </p:nvPr>
        </p:nvSpPr>
        <p:spPr>
          <a:xfrm>
            <a:off x="6031989" y="2447365"/>
            <a:ext cx="2630748"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6031989" y="2070847"/>
            <a:ext cx="2630748"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9" name="Picture 18"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5" name="Picture 14"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1076206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rgbClr val="FFFFFF"/>
              </a:solidFill>
              <a:latin typeface="Franklin Gothic Book"/>
            </a:endParaRPr>
          </a:p>
        </p:txBody>
      </p:sp>
      <p:sp>
        <p:nvSpPr>
          <p:cNvPr id="15" name="Slide Number Placeholder 6"/>
          <p:cNvSpPr>
            <a:spLocks noGrp="1"/>
          </p:cNvSpPr>
          <p:nvPr>
            <p:ph type="sldNum" sz="quarter" idx="12"/>
          </p:nvPr>
        </p:nvSpPr>
        <p:spPr>
          <a:xfrm>
            <a:off x="8305800" y="242234"/>
            <a:ext cx="554038"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pic>
        <p:nvPicPr>
          <p:cNvPr id="10" name="Picture 9" descr="WFU_Univ_White_Shield-only.eps"/>
          <p:cNvPicPr>
            <a:picLocks noChangeAspect="1"/>
          </p:cNvPicPr>
          <p:nvPr/>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8332536" y="1400284"/>
            <a:ext cx="356520" cy="356520"/>
          </a:xfrm>
          <a:prstGeom prst="rect">
            <a:avLst/>
          </a:prstGeom>
        </p:spPr>
      </p:pic>
    </p:spTree>
    <p:extLst>
      <p:ext uri="{BB962C8B-B14F-4D97-AF65-F5344CB8AC3E}">
        <p14:creationId xmlns:p14="http://schemas.microsoft.com/office/powerpoint/2010/main" val="594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lang="en-US" dirty="0">
              <a:solidFill>
                <a:srgbClr val="000000">
                  <a:lumMod val="65000"/>
                  <a:lumOff val="35000"/>
                </a:srgbClr>
              </a:solidFill>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Tree>
    <p:extLst>
      <p:ext uri="{BB962C8B-B14F-4D97-AF65-F5344CB8AC3E}">
        <p14:creationId xmlns:p14="http://schemas.microsoft.com/office/powerpoint/2010/main" val="105411274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Lst>
  <p:hf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CD9310-CA16-465E-86C2-0154C57635CD}" type="slidenum">
              <a:rPr lang="en-US" smtClean="0"/>
              <a:t>‹#›</a:t>
            </a:fld>
            <a:endParaRPr lang="en-US" dirty="0"/>
          </a:p>
        </p:txBody>
      </p:sp>
    </p:spTree>
    <p:extLst>
      <p:ext uri="{BB962C8B-B14F-4D97-AF65-F5344CB8AC3E}">
        <p14:creationId xmlns:p14="http://schemas.microsoft.com/office/powerpoint/2010/main" val="401275584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3"/>
          </p:nvPr>
        </p:nvSpPr>
        <p:spPr/>
        <p:txBody>
          <a:bodyPr/>
          <a:lstStyle/>
          <a:p>
            <a:endParaRPr lang="en-US"/>
          </a:p>
        </p:txBody>
      </p:sp>
      <p:sp>
        <p:nvSpPr>
          <p:cNvPr id="9" name="Text Placeholder 8"/>
          <p:cNvSpPr>
            <a:spLocks noGrp="1"/>
          </p:cNvSpPr>
          <p:nvPr>
            <p:ph type="body" sz="half" idx="2"/>
          </p:nvPr>
        </p:nvSpPr>
        <p:spPr>
          <a:xfrm>
            <a:off x="432706" y="1159461"/>
            <a:ext cx="3993266" cy="3053891"/>
          </a:xfrm>
        </p:spPr>
        <p:txBody>
          <a:bodyPr/>
          <a:lstStyle/>
          <a:p>
            <a:pPr>
              <a:lnSpc>
                <a:spcPts val="3900"/>
              </a:lnSpc>
            </a:pPr>
            <a:r>
              <a:rPr lang="en-US" sz="3200" cap="small" dirty="0">
                <a:latin typeface="+mj-lt"/>
                <a:ea typeface="+mj-ea"/>
                <a:cs typeface="+mj-cs"/>
              </a:rPr>
              <a:t>Wake Forest</a:t>
            </a:r>
          </a:p>
          <a:p>
            <a:pPr>
              <a:lnSpc>
                <a:spcPts val="3600"/>
              </a:lnSpc>
              <a:spcBef>
                <a:spcPts val="0"/>
              </a:spcBef>
            </a:pPr>
            <a:r>
              <a:rPr lang="en-US" sz="3200" cap="small" dirty="0">
                <a:latin typeface="+mj-lt"/>
                <a:ea typeface="+mj-ea"/>
                <a:cs typeface="+mj-cs"/>
              </a:rPr>
              <a:t>School of Business</a:t>
            </a:r>
          </a:p>
          <a:p>
            <a:pPr>
              <a:lnSpc>
                <a:spcPts val="3600"/>
              </a:lnSpc>
              <a:spcBef>
                <a:spcPts val="0"/>
              </a:spcBef>
            </a:pPr>
            <a:r>
              <a:rPr lang="en-US" sz="4400" b="1" dirty="0"/>
              <a:t>_______</a:t>
            </a:r>
            <a:endParaRPr lang="en-US" sz="3200" cap="small" dirty="0">
              <a:latin typeface="+mj-lt"/>
              <a:ea typeface="+mj-ea"/>
              <a:cs typeface="+mj-cs"/>
            </a:endParaRPr>
          </a:p>
          <a:p>
            <a:pPr>
              <a:spcBef>
                <a:spcPts val="0"/>
              </a:spcBef>
            </a:pPr>
            <a:r>
              <a:rPr lang="en-US" sz="1800" cap="small">
                <a:latin typeface="+mj-lt"/>
                <a:ea typeface="+mj-ea"/>
                <a:cs typeface="+mj-cs"/>
              </a:rPr>
              <a:t>Forecasting</a:t>
            </a:r>
            <a:endParaRPr lang="en-US" sz="1800" cap="small" dirty="0">
              <a:latin typeface="+mj-lt"/>
              <a:ea typeface="+mj-ea"/>
              <a:cs typeface="+mj-cs"/>
            </a:endParaRPr>
          </a:p>
        </p:txBody>
      </p:sp>
      <p:pic>
        <p:nvPicPr>
          <p:cNvPr id="7" name="Picture Placeholder 8" descr="20120326medallion0338.jpg"/>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6802438" y="2377440"/>
            <a:ext cx="2057400" cy="2039112"/>
          </a:xfrm>
          <a:prstGeom prst="rect">
            <a:avLst/>
          </a:prstGeom>
        </p:spPr>
      </p:pic>
      <p:pic>
        <p:nvPicPr>
          <p:cNvPr id="17" name="Picture Placeholder 16"/>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16355" r="16355"/>
          <a:stretch>
            <a:fillRect/>
          </a:stretch>
        </p:blipFill>
        <p:spPr/>
      </p:pic>
      <p:sp>
        <p:nvSpPr>
          <p:cNvPr id="19" name="Title 18"/>
          <p:cNvSpPr>
            <a:spLocks noGrp="1"/>
          </p:cNvSpPr>
          <p:nvPr>
            <p:ph type="ctrTitle"/>
          </p:nvPr>
        </p:nvSpPr>
        <p:spPr>
          <a:xfrm>
            <a:off x="3601157" y="4860974"/>
            <a:ext cx="5258682" cy="612265"/>
          </a:xfrm>
        </p:spPr>
        <p:txBody>
          <a:bodyPr>
            <a:noAutofit/>
          </a:bodyPr>
          <a:lstStyle/>
          <a:p>
            <a:pPr algn="r"/>
            <a:r>
              <a:rPr lang="en-US" dirty="0"/>
              <a:t>Preparing Data for Forecasting</a:t>
            </a:r>
          </a:p>
        </p:txBody>
      </p:sp>
    </p:spTree>
    <p:extLst>
      <p:ext uri="{BB962C8B-B14F-4D97-AF65-F5344CB8AC3E}">
        <p14:creationId xmlns:p14="http://schemas.microsoft.com/office/powerpoint/2010/main" val="3219400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3C188-0012-4C32-8EF5-4E1E7474D6DD}"/>
              </a:ext>
            </a:extLst>
          </p:cNvPr>
          <p:cNvSpPr>
            <a:spLocks noGrp="1"/>
          </p:cNvSpPr>
          <p:nvPr>
            <p:ph type="title"/>
          </p:nvPr>
        </p:nvSpPr>
        <p:spPr/>
        <p:txBody>
          <a:bodyPr/>
          <a:lstStyle/>
          <a:p>
            <a:r>
              <a:rPr lang="en-US" dirty="0"/>
              <a:t>Basic Steps in a Forecasting Task</a:t>
            </a:r>
          </a:p>
        </p:txBody>
      </p:sp>
      <p:sp>
        <p:nvSpPr>
          <p:cNvPr id="3" name="Content Placeholder 2">
            <a:extLst>
              <a:ext uri="{FF2B5EF4-FFF2-40B4-BE49-F238E27FC236}">
                <a16:creationId xmlns:a16="http://schemas.microsoft.com/office/drawing/2014/main" id="{A8F0307A-F719-4CCB-A7A6-600AAC571192}"/>
              </a:ext>
            </a:extLst>
          </p:cNvPr>
          <p:cNvSpPr>
            <a:spLocks noGrp="1"/>
          </p:cNvSpPr>
          <p:nvPr>
            <p:ph idx="1"/>
          </p:nvPr>
        </p:nvSpPr>
        <p:spPr/>
        <p:txBody>
          <a:bodyPr/>
          <a:lstStyle/>
          <a:p>
            <a:r>
              <a:rPr lang="en-US" dirty="0"/>
              <a:t>Problem definition</a:t>
            </a:r>
          </a:p>
          <a:p>
            <a:r>
              <a:rPr lang="en-US" dirty="0"/>
              <a:t>Gathering data</a:t>
            </a:r>
          </a:p>
          <a:p>
            <a:r>
              <a:rPr lang="en-US" b="1" dirty="0"/>
              <a:t>Preliminary (exploratory) analysis</a:t>
            </a:r>
          </a:p>
          <a:p>
            <a:r>
              <a:rPr lang="en-US" dirty="0"/>
              <a:t>Choosing and fitting models</a:t>
            </a:r>
          </a:p>
          <a:p>
            <a:r>
              <a:rPr lang="en-US" dirty="0"/>
              <a:t>Using and evaluating a forecasting model</a:t>
            </a:r>
          </a:p>
          <a:p>
            <a:endParaRPr lang="en-US" dirty="0"/>
          </a:p>
        </p:txBody>
      </p:sp>
      <p:sp>
        <p:nvSpPr>
          <p:cNvPr id="4" name="Slide Number Placeholder 3">
            <a:extLst>
              <a:ext uri="{FF2B5EF4-FFF2-40B4-BE49-F238E27FC236}">
                <a16:creationId xmlns:a16="http://schemas.microsoft.com/office/drawing/2014/main" id="{18FA3EF7-CCE9-4685-A98E-E2C82AC8185F}"/>
              </a:ext>
            </a:extLst>
          </p:cNvPr>
          <p:cNvSpPr>
            <a:spLocks noGrp="1"/>
          </p:cNvSpPr>
          <p:nvPr>
            <p:ph type="sldNum" sz="quarter" idx="12"/>
          </p:nvPr>
        </p:nvSpPr>
        <p:spPr/>
        <p:txBody>
          <a:bodyPr/>
          <a:lstStyle/>
          <a:p>
            <a:fld id="{02456A73-CB17-B748-BD2A-A20F5DD59EC7}" type="slidenum">
              <a:rPr lang="en-US" smtClean="0"/>
              <a:pPr/>
              <a:t>2</a:t>
            </a:fld>
            <a:endParaRPr lang="en-US" dirty="0"/>
          </a:p>
        </p:txBody>
      </p:sp>
    </p:spTree>
    <p:extLst>
      <p:ext uri="{BB962C8B-B14F-4D97-AF65-F5344CB8AC3E}">
        <p14:creationId xmlns:p14="http://schemas.microsoft.com/office/powerpoint/2010/main" val="3510632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B5F4D-98C3-428B-BA9F-8A976654BF9B}"/>
              </a:ext>
            </a:extLst>
          </p:cNvPr>
          <p:cNvSpPr>
            <a:spLocks noGrp="1"/>
          </p:cNvSpPr>
          <p:nvPr>
            <p:ph type="title"/>
          </p:nvPr>
        </p:nvSpPr>
        <p:spPr/>
        <p:txBody>
          <a:bodyPr/>
          <a:lstStyle/>
          <a:p>
            <a:r>
              <a:rPr lang="en-US" dirty="0"/>
              <a:t>Time Series Characteristics</a:t>
            </a:r>
          </a:p>
        </p:txBody>
      </p:sp>
      <p:sp>
        <p:nvSpPr>
          <p:cNvPr id="3" name="Content Placeholder 2">
            <a:extLst>
              <a:ext uri="{FF2B5EF4-FFF2-40B4-BE49-F238E27FC236}">
                <a16:creationId xmlns:a16="http://schemas.microsoft.com/office/drawing/2014/main" id="{B25D006C-F3D3-4D54-9BA5-37BD29A35506}"/>
              </a:ext>
            </a:extLst>
          </p:cNvPr>
          <p:cNvSpPr>
            <a:spLocks noGrp="1"/>
          </p:cNvSpPr>
          <p:nvPr>
            <p:ph idx="1"/>
          </p:nvPr>
        </p:nvSpPr>
        <p:spPr>
          <a:xfrm>
            <a:off x="498474" y="1947333"/>
            <a:ext cx="7556313" cy="4144963"/>
          </a:xfrm>
        </p:spPr>
        <p:txBody>
          <a:bodyPr/>
          <a:lstStyle/>
          <a:p>
            <a:r>
              <a:rPr lang="en-US" dirty="0"/>
              <a:t>Time series data are collected over time, but they must be made equally spaced, or indexed, before time series models can be used to quantify the systematic variation contained in it.</a:t>
            </a:r>
          </a:p>
          <a:p>
            <a:r>
              <a:rPr lang="en-US" dirty="0"/>
              <a:t>Accumulation is the process of indexing or transforming transactional data into a time series.</a:t>
            </a:r>
          </a:p>
          <a:p>
            <a:endParaRPr lang="en-US" dirty="0"/>
          </a:p>
        </p:txBody>
      </p:sp>
      <p:sp>
        <p:nvSpPr>
          <p:cNvPr id="4" name="Slide Number Placeholder 3">
            <a:extLst>
              <a:ext uri="{FF2B5EF4-FFF2-40B4-BE49-F238E27FC236}">
                <a16:creationId xmlns:a16="http://schemas.microsoft.com/office/drawing/2014/main" id="{49FEBA0A-B6A7-4332-BC02-B5CB25C8AD86}"/>
              </a:ext>
            </a:extLst>
          </p:cNvPr>
          <p:cNvSpPr>
            <a:spLocks noGrp="1"/>
          </p:cNvSpPr>
          <p:nvPr>
            <p:ph type="sldNum" sz="quarter" idx="12"/>
          </p:nvPr>
        </p:nvSpPr>
        <p:spPr/>
        <p:txBody>
          <a:bodyPr/>
          <a:lstStyle/>
          <a:p>
            <a:fld id="{02456A73-CB17-B748-BD2A-A20F5DD59EC7}" type="slidenum">
              <a:rPr lang="en-US" smtClean="0"/>
              <a:pPr/>
              <a:t>3</a:t>
            </a:fld>
            <a:endParaRPr lang="en-US" dirty="0"/>
          </a:p>
        </p:txBody>
      </p:sp>
      <p:graphicFrame>
        <p:nvGraphicFramePr>
          <p:cNvPr id="5" name="Diagram 4">
            <a:extLst>
              <a:ext uri="{FF2B5EF4-FFF2-40B4-BE49-F238E27FC236}">
                <a16:creationId xmlns:a16="http://schemas.microsoft.com/office/drawing/2014/main" id="{75E70D77-D639-4EEE-87B6-6BA37BE01606}"/>
              </a:ext>
            </a:extLst>
          </p:cNvPr>
          <p:cNvGraphicFramePr/>
          <p:nvPr>
            <p:extLst>
              <p:ext uri="{D42A27DB-BD31-4B8C-83A1-F6EECF244321}">
                <p14:modId xmlns:p14="http://schemas.microsoft.com/office/powerpoint/2010/main" val="2576178680"/>
              </p:ext>
            </p:extLst>
          </p:nvPr>
        </p:nvGraphicFramePr>
        <p:xfrm>
          <a:off x="711200" y="3429000"/>
          <a:ext cx="6054987" cy="34622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6" name="Group 5">
            <a:extLst>
              <a:ext uri="{FF2B5EF4-FFF2-40B4-BE49-F238E27FC236}">
                <a16:creationId xmlns:a16="http://schemas.microsoft.com/office/drawing/2014/main" id="{D2E8C74F-06D2-4F3E-9E52-76CC6FF57312}"/>
              </a:ext>
            </a:extLst>
          </p:cNvPr>
          <p:cNvGrpSpPr/>
          <p:nvPr/>
        </p:nvGrpSpPr>
        <p:grpSpPr>
          <a:xfrm>
            <a:off x="6790983" y="4568698"/>
            <a:ext cx="1239008" cy="1182848"/>
            <a:chOff x="8165052" y="3842158"/>
            <a:chExt cx="1239008" cy="1182848"/>
          </a:xfrm>
        </p:grpSpPr>
        <p:sp>
          <p:nvSpPr>
            <p:cNvPr id="7" name="Flowchart: Connector 6">
              <a:extLst>
                <a:ext uri="{FF2B5EF4-FFF2-40B4-BE49-F238E27FC236}">
                  <a16:creationId xmlns:a16="http://schemas.microsoft.com/office/drawing/2014/main" id="{7AAAB53F-7EEB-429C-8149-8F0F89001B08}"/>
                </a:ext>
              </a:extLst>
            </p:cNvPr>
            <p:cNvSpPr/>
            <p:nvPr/>
          </p:nvSpPr>
          <p:spPr>
            <a:xfrm>
              <a:off x="8165052" y="3842158"/>
              <a:ext cx="1239008" cy="1182848"/>
            </a:xfrm>
            <a:prstGeom prst="flowChartConnector">
              <a:avLst/>
            </a:prstGeom>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82D3D24-FE46-4EC1-ACCC-211DDDCC04D5}"/>
                </a:ext>
              </a:extLst>
            </p:cNvPr>
            <p:cNvSpPr txBox="1"/>
            <p:nvPr/>
          </p:nvSpPr>
          <p:spPr>
            <a:xfrm>
              <a:off x="8447364" y="3964222"/>
              <a:ext cx="771785" cy="1015663"/>
            </a:xfrm>
            <a:prstGeom prst="rect">
              <a:avLst/>
            </a:prstGeom>
            <a:noFill/>
          </p:spPr>
          <p:txBody>
            <a:bodyPr wrap="square" rtlCol="0">
              <a:spAutoFit/>
            </a:bodyPr>
            <a:lstStyle/>
            <a:p>
              <a:r>
                <a:rPr lang="en-US" sz="1200" dirty="0">
                  <a:solidFill>
                    <a:schemeClr val="bg1"/>
                  </a:solidFill>
                  <a:cs typeface="Calibri" panose="020F0502020204030204" pitchFamily="34" charset="0"/>
                </a:rPr>
                <a:t>Analysis Ready Time Series Data</a:t>
              </a:r>
            </a:p>
          </p:txBody>
        </p:sp>
      </p:grpSp>
    </p:spTree>
    <p:extLst>
      <p:ext uri="{BB962C8B-B14F-4D97-AF65-F5344CB8AC3E}">
        <p14:creationId xmlns:p14="http://schemas.microsoft.com/office/powerpoint/2010/main" val="1041101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F6885-7DA4-4F82-997A-9DCB20A53499}"/>
              </a:ext>
            </a:extLst>
          </p:cNvPr>
          <p:cNvSpPr>
            <a:spLocks noGrp="1"/>
          </p:cNvSpPr>
          <p:nvPr>
            <p:ph type="title"/>
          </p:nvPr>
        </p:nvSpPr>
        <p:spPr/>
        <p:txBody>
          <a:bodyPr/>
          <a:lstStyle/>
          <a:p>
            <a:r>
              <a:rPr lang="en-US" dirty="0"/>
              <a:t>Transactional Data:</a:t>
            </a:r>
            <a:br>
              <a:rPr lang="en-US" dirty="0"/>
            </a:br>
            <a:r>
              <a:rPr lang="en-US" dirty="0"/>
              <a:t>Time Binning</a:t>
            </a:r>
          </a:p>
        </p:txBody>
      </p:sp>
      <p:sp>
        <p:nvSpPr>
          <p:cNvPr id="3" name="Content Placeholder 2">
            <a:extLst>
              <a:ext uri="{FF2B5EF4-FFF2-40B4-BE49-F238E27FC236}">
                <a16:creationId xmlns:a16="http://schemas.microsoft.com/office/drawing/2014/main" id="{723D1629-A980-4227-AC29-F0E6C2454DDE}"/>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1D2F9F11-5B3F-415B-9FB3-377D905298F6}"/>
              </a:ext>
            </a:extLst>
          </p:cNvPr>
          <p:cNvSpPr>
            <a:spLocks noGrp="1"/>
          </p:cNvSpPr>
          <p:nvPr>
            <p:ph type="sldNum" sz="quarter" idx="12"/>
          </p:nvPr>
        </p:nvSpPr>
        <p:spPr/>
        <p:txBody>
          <a:bodyPr/>
          <a:lstStyle/>
          <a:p>
            <a:fld id="{02456A73-CB17-B748-BD2A-A20F5DD59EC7}" type="slidenum">
              <a:rPr lang="en-US" smtClean="0"/>
              <a:pPr/>
              <a:t>4</a:t>
            </a:fld>
            <a:endParaRPr lang="en-US" dirty="0"/>
          </a:p>
        </p:txBody>
      </p:sp>
      <p:pic>
        <p:nvPicPr>
          <p:cNvPr id="5" name="Picture 4">
            <a:extLst>
              <a:ext uri="{FF2B5EF4-FFF2-40B4-BE49-F238E27FC236}">
                <a16:creationId xmlns:a16="http://schemas.microsoft.com/office/drawing/2014/main" id="{158EE882-D6C8-416D-9515-0ADC3AE9E517}"/>
              </a:ext>
            </a:extLst>
          </p:cNvPr>
          <p:cNvPicPr>
            <a:picLocks noChangeAspect="1"/>
          </p:cNvPicPr>
          <p:nvPr/>
        </p:nvPicPr>
        <p:blipFill>
          <a:blip r:embed="rId2"/>
          <a:stretch>
            <a:fillRect/>
          </a:stretch>
        </p:blipFill>
        <p:spPr>
          <a:xfrm>
            <a:off x="422383" y="2161459"/>
            <a:ext cx="3627643" cy="2535082"/>
          </a:xfrm>
          <a:prstGeom prst="rect">
            <a:avLst/>
          </a:prstGeom>
        </p:spPr>
      </p:pic>
      <p:pic>
        <p:nvPicPr>
          <p:cNvPr id="6" name="Picture 5">
            <a:extLst>
              <a:ext uri="{FF2B5EF4-FFF2-40B4-BE49-F238E27FC236}">
                <a16:creationId xmlns:a16="http://schemas.microsoft.com/office/drawing/2014/main" id="{BD521AB1-F9D3-4D87-963F-6FBFE1CC8C70}"/>
              </a:ext>
            </a:extLst>
          </p:cNvPr>
          <p:cNvPicPr>
            <a:picLocks noChangeAspect="1"/>
          </p:cNvPicPr>
          <p:nvPr/>
        </p:nvPicPr>
        <p:blipFill>
          <a:blip r:embed="rId3"/>
          <a:stretch>
            <a:fillRect/>
          </a:stretch>
        </p:blipFill>
        <p:spPr>
          <a:xfrm>
            <a:off x="5326812" y="2151934"/>
            <a:ext cx="3394805" cy="2535082"/>
          </a:xfrm>
          <a:prstGeom prst="rect">
            <a:avLst/>
          </a:prstGeom>
        </p:spPr>
      </p:pic>
      <p:cxnSp>
        <p:nvCxnSpPr>
          <p:cNvPr id="7" name="Straight Arrow Connector 6">
            <a:extLst>
              <a:ext uri="{FF2B5EF4-FFF2-40B4-BE49-F238E27FC236}">
                <a16:creationId xmlns:a16="http://schemas.microsoft.com/office/drawing/2014/main" id="{B600253B-15CF-406E-8E97-7F5567C8DAB0}"/>
              </a:ext>
            </a:extLst>
          </p:cNvPr>
          <p:cNvCxnSpPr>
            <a:cxnSpLocks/>
          </p:cNvCxnSpPr>
          <p:nvPr/>
        </p:nvCxnSpPr>
        <p:spPr>
          <a:xfrm>
            <a:off x="4248972" y="3645327"/>
            <a:ext cx="9808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6882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F030D-48EC-48FB-9F71-FCAACD2CF737}"/>
              </a:ext>
            </a:extLst>
          </p:cNvPr>
          <p:cNvSpPr>
            <a:spLocks noGrp="1"/>
          </p:cNvSpPr>
          <p:nvPr>
            <p:ph type="title"/>
          </p:nvPr>
        </p:nvSpPr>
        <p:spPr/>
        <p:txBody>
          <a:bodyPr/>
          <a:lstStyle/>
          <a:p>
            <a:r>
              <a:rPr lang="en-US" dirty="0"/>
              <a:t>Missing Values</a:t>
            </a:r>
          </a:p>
        </p:txBody>
      </p:sp>
      <p:sp>
        <p:nvSpPr>
          <p:cNvPr id="3" name="Content Placeholder 2">
            <a:extLst>
              <a:ext uri="{FF2B5EF4-FFF2-40B4-BE49-F238E27FC236}">
                <a16:creationId xmlns:a16="http://schemas.microsoft.com/office/drawing/2014/main" id="{32969E3B-2031-4885-AA3C-8D40C3ED4409}"/>
              </a:ext>
            </a:extLst>
          </p:cNvPr>
          <p:cNvSpPr>
            <a:spLocks noGrp="1"/>
          </p:cNvSpPr>
          <p:nvPr>
            <p:ph idx="1"/>
          </p:nvPr>
        </p:nvSpPr>
        <p:spPr/>
        <p:txBody>
          <a:bodyPr/>
          <a:lstStyle/>
          <a:p>
            <a:r>
              <a:rPr lang="en-US" dirty="0"/>
              <a:t>Missing values should be </a:t>
            </a:r>
            <a:r>
              <a:rPr lang="en-US" b="1" dirty="0"/>
              <a:t>represented</a:t>
            </a:r>
            <a:r>
              <a:rPr lang="en-US" dirty="0"/>
              <a:t> in the data.</a:t>
            </a:r>
          </a:p>
          <a:p>
            <a:endParaRPr lang="en-US" dirty="0"/>
          </a:p>
        </p:txBody>
      </p:sp>
      <p:sp>
        <p:nvSpPr>
          <p:cNvPr id="4" name="Slide Number Placeholder 3">
            <a:extLst>
              <a:ext uri="{FF2B5EF4-FFF2-40B4-BE49-F238E27FC236}">
                <a16:creationId xmlns:a16="http://schemas.microsoft.com/office/drawing/2014/main" id="{6B34389B-61C1-4889-A70D-56A0F69477E6}"/>
              </a:ext>
            </a:extLst>
          </p:cNvPr>
          <p:cNvSpPr>
            <a:spLocks noGrp="1"/>
          </p:cNvSpPr>
          <p:nvPr>
            <p:ph type="sldNum" sz="quarter" idx="12"/>
          </p:nvPr>
        </p:nvSpPr>
        <p:spPr/>
        <p:txBody>
          <a:bodyPr/>
          <a:lstStyle/>
          <a:p>
            <a:fld id="{02456A73-CB17-B748-BD2A-A20F5DD59EC7}" type="slidenum">
              <a:rPr lang="en-US" smtClean="0"/>
              <a:pPr/>
              <a:t>5</a:t>
            </a:fld>
            <a:endParaRPr lang="en-US" dirty="0"/>
          </a:p>
        </p:txBody>
      </p:sp>
      <p:graphicFrame>
        <p:nvGraphicFramePr>
          <p:cNvPr id="5" name="Table 4">
            <a:extLst>
              <a:ext uri="{FF2B5EF4-FFF2-40B4-BE49-F238E27FC236}">
                <a16:creationId xmlns:a16="http://schemas.microsoft.com/office/drawing/2014/main" id="{A63AD4B1-8FC4-478D-8DE4-B59B77DBDBA6}"/>
              </a:ext>
            </a:extLst>
          </p:cNvPr>
          <p:cNvGraphicFramePr>
            <a:graphicFrameLocks noGrp="1"/>
          </p:cNvGraphicFramePr>
          <p:nvPr>
            <p:extLst>
              <p:ext uri="{D42A27DB-BD31-4B8C-83A1-F6EECF244321}">
                <p14:modId xmlns:p14="http://schemas.microsoft.com/office/powerpoint/2010/main" val="3004859486"/>
              </p:ext>
            </p:extLst>
          </p:nvPr>
        </p:nvGraphicFramePr>
        <p:xfrm>
          <a:off x="2179653" y="3024603"/>
          <a:ext cx="1816962" cy="1483360"/>
        </p:xfrm>
        <a:graphic>
          <a:graphicData uri="http://schemas.openxmlformats.org/drawingml/2006/table">
            <a:tbl>
              <a:tblPr firstRow="1" bandRow="1">
                <a:tableStyleId>{B301B821-A1FF-4177-AEE7-76D212191A09}</a:tableStyleId>
              </a:tblPr>
              <a:tblGrid>
                <a:gridCol w="884807">
                  <a:extLst>
                    <a:ext uri="{9D8B030D-6E8A-4147-A177-3AD203B41FA5}">
                      <a16:colId xmlns:a16="http://schemas.microsoft.com/office/drawing/2014/main" val="4249358544"/>
                    </a:ext>
                  </a:extLst>
                </a:gridCol>
                <a:gridCol w="932155">
                  <a:extLst>
                    <a:ext uri="{9D8B030D-6E8A-4147-A177-3AD203B41FA5}">
                      <a16:colId xmlns:a16="http://schemas.microsoft.com/office/drawing/2014/main" val="2734463822"/>
                    </a:ext>
                  </a:extLst>
                </a:gridCol>
              </a:tblGrid>
              <a:tr h="370840">
                <a:tc>
                  <a:txBody>
                    <a:bodyPr/>
                    <a:lstStyle/>
                    <a:p>
                      <a:r>
                        <a:rPr lang="en-US" dirty="0"/>
                        <a:t>Date</a:t>
                      </a:r>
                    </a:p>
                  </a:txBody>
                  <a:tcPr/>
                </a:tc>
                <a:tc>
                  <a:txBody>
                    <a:bodyPr/>
                    <a:lstStyle/>
                    <a:p>
                      <a:r>
                        <a:rPr lang="en-US" dirty="0"/>
                        <a:t>Value</a:t>
                      </a:r>
                    </a:p>
                  </a:txBody>
                  <a:tcPr/>
                </a:tc>
                <a:extLst>
                  <a:ext uri="{0D108BD9-81ED-4DB2-BD59-A6C34878D82A}">
                    <a16:rowId xmlns:a16="http://schemas.microsoft.com/office/drawing/2014/main" val="177728875"/>
                  </a:ext>
                </a:extLst>
              </a:tr>
              <a:tr h="370840">
                <a:tc>
                  <a:txBody>
                    <a:bodyPr/>
                    <a:lstStyle/>
                    <a:p>
                      <a:r>
                        <a:rPr lang="en-US" dirty="0"/>
                        <a:t>Jan66</a:t>
                      </a:r>
                    </a:p>
                  </a:txBody>
                  <a:tcPr/>
                </a:tc>
                <a:tc>
                  <a:txBody>
                    <a:bodyPr/>
                    <a:lstStyle/>
                    <a:p>
                      <a:r>
                        <a:rPr lang="en-US" dirty="0"/>
                        <a:t>13</a:t>
                      </a:r>
                    </a:p>
                  </a:txBody>
                  <a:tcPr/>
                </a:tc>
                <a:extLst>
                  <a:ext uri="{0D108BD9-81ED-4DB2-BD59-A6C34878D82A}">
                    <a16:rowId xmlns:a16="http://schemas.microsoft.com/office/drawing/2014/main" val="1203273969"/>
                  </a:ext>
                </a:extLst>
              </a:tr>
              <a:tr h="370840">
                <a:tc>
                  <a:txBody>
                    <a:bodyPr/>
                    <a:lstStyle/>
                    <a:p>
                      <a:r>
                        <a:rPr lang="en-US" dirty="0"/>
                        <a:t>Feb66</a:t>
                      </a:r>
                    </a:p>
                  </a:txBody>
                  <a:tcPr/>
                </a:tc>
                <a:tc>
                  <a:txBody>
                    <a:bodyPr/>
                    <a:lstStyle/>
                    <a:p>
                      <a:r>
                        <a:rPr lang="en-US" dirty="0"/>
                        <a:t>15</a:t>
                      </a:r>
                    </a:p>
                  </a:txBody>
                  <a:tcPr/>
                </a:tc>
                <a:extLst>
                  <a:ext uri="{0D108BD9-81ED-4DB2-BD59-A6C34878D82A}">
                    <a16:rowId xmlns:a16="http://schemas.microsoft.com/office/drawing/2014/main" val="3474461815"/>
                  </a:ext>
                </a:extLst>
              </a:tr>
              <a:tr h="370840">
                <a:tc>
                  <a:txBody>
                    <a:bodyPr/>
                    <a:lstStyle/>
                    <a:p>
                      <a:r>
                        <a:rPr lang="en-US" dirty="0"/>
                        <a:t>Apr66</a:t>
                      </a:r>
                    </a:p>
                  </a:txBody>
                  <a:tcPr/>
                </a:tc>
                <a:tc>
                  <a:txBody>
                    <a:bodyPr/>
                    <a:lstStyle/>
                    <a:p>
                      <a:r>
                        <a:rPr lang="en-US" dirty="0"/>
                        <a:t>18</a:t>
                      </a:r>
                    </a:p>
                  </a:txBody>
                  <a:tcPr/>
                </a:tc>
                <a:extLst>
                  <a:ext uri="{0D108BD9-81ED-4DB2-BD59-A6C34878D82A}">
                    <a16:rowId xmlns:a16="http://schemas.microsoft.com/office/drawing/2014/main" val="2418551756"/>
                  </a:ext>
                </a:extLst>
              </a:tr>
            </a:tbl>
          </a:graphicData>
        </a:graphic>
      </p:graphicFrame>
      <p:graphicFrame>
        <p:nvGraphicFramePr>
          <p:cNvPr id="6" name="Table 5">
            <a:extLst>
              <a:ext uri="{FF2B5EF4-FFF2-40B4-BE49-F238E27FC236}">
                <a16:creationId xmlns:a16="http://schemas.microsoft.com/office/drawing/2014/main" id="{5A81A16B-D486-4DFD-B4B3-F5212DAD77E5}"/>
              </a:ext>
            </a:extLst>
          </p:cNvPr>
          <p:cNvGraphicFramePr>
            <a:graphicFrameLocks noGrp="1"/>
          </p:cNvGraphicFramePr>
          <p:nvPr>
            <p:extLst>
              <p:ext uri="{D42A27DB-BD31-4B8C-83A1-F6EECF244321}">
                <p14:modId xmlns:p14="http://schemas.microsoft.com/office/powerpoint/2010/main" val="2865951546"/>
              </p:ext>
            </p:extLst>
          </p:nvPr>
        </p:nvGraphicFramePr>
        <p:xfrm>
          <a:off x="4249630" y="3024603"/>
          <a:ext cx="1816962" cy="1854200"/>
        </p:xfrm>
        <a:graphic>
          <a:graphicData uri="http://schemas.openxmlformats.org/drawingml/2006/table">
            <a:tbl>
              <a:tblPr firstRow="1" bandRow="1">
                <a:tableStyleId>{B301B821-A1FF-4177-AEE7-76D212191A09}</a:tableStyleId>
              </a:tblPr>
              <a:tblGrid>
                <a:gridCol w="884807">
                  <a:extLst>
                    <a:ext uri="{9D8B030D-6E8A-4147-A177-3AD203B41FA5}">
                      <a16:colId xmlns:a16="http://schemas.microsoft.com/office/drawing/2014/main" val="4249358544"/>
                    </a:ext>
                  </a:extLst>
                </a:gridCol>
                <a:gridCol w="932155">
                  <a:extLst>
                    <a:ext uri="{9D8B030D-6E8A-4147-A177-3AD203B41FA5}">
                      <a16:colId xmlns:a16="http://schemas.microsoft.com/office/drawing/2014/main" val="2734463822"/>
                    </a:ext>
                  </a:extLst>
                </a:gridCol>
              </a:tblGrid>
              <a:tr h="370840">
                <a:tc>
                  <a:txBody>
                    <a:bodyPr/>
                    <a:lstStyle/>
                    <a:p>
                      <a:r>
                        <a:rPr lang="en-US" dirty="0"/>
                        <a:t>Date</a:t>
                      </a:r>
                    </a:p>
                  </a:txBody>
                  <a:tcPr/>
                </a:tc>
                <a:tc>
                  <a:txBody>
                    <a:bodyPr/>
                    <a:lstStyle/>
                    <a:p>
                      <a:r>
                        <a:rPr lang="en-US" dirty="0"/>
                        <a:t>Value</a:t>
                      </a:r>
                    </a:p>
                  </a:txBody>
                  <a:tcPr/>
                </a:tc>
                <a:extLst>
                  <a:ext uri="{0D108BD9-81ED-4DB2-BD59-A6C34878D82A}">
                    <a16:rowId xmlns:a16="http://schemas.microsoft.com/office/drawing/2014/main" val="177728875"/>
                  </a:ext>
                </a:extLst>
              </a:tr>
              <a:tr h="370840">
                <a:tc>
                  <a:txBody>
                    <a:bodyPr/>
                    <a:lstStyle/>
                    <a:p>
                      <a:r>
                        <a:rPr lang="en-US" dirty="0"/>
                        <a:t>Jan66</a:t>
                      </a:r>
                    </a:p>
                  </a:txBody>
                  <a:tcPr/>
                </a:tc>
                <a:tc>
                  <a:txBody>
                    <a:bodyPr/>
                    <a:lstStyle/>
                    <a:p>
                      <a:r>
                        <a:rPr lang="en-US" dirty="0"/>
                        <a:t>13</a:t>
                      </a:r>
                    </a:p>
                  </a:txBody>
                  <a:tcPr/>
                </a:tc>
                <a:extLst>
                  <a:ext uri="{0D108BD9-81ED-4DB2-BD59-A6C34878D82A}">
                    <a16:rowId xmlns:a16="http://schemas.microsoft.com/office/drawing/2014/main" val="1203273969"/>
                  </a:ext>
                </a:extLst>
              </a:tr>
              <a:tr h="370840">
                <a:tc>
                  <a:txBody>
                    <a:bodyPr/>
                    <a:lstStyle/>
                    <a:p>
                      <a:r>
                        <a:rPr lang="en-US" dirty="0"/>
                        <a:t>Feb66</a:t>
                      </a:r>
                    </a:p>
                  </a:txBody>
                  <a:tcPr/>
                </a:tc>
                <a:tc>
                  <a:txBody>
                    <a:bodyPr/>
                    <a:lstStyle/>
                    <a:p>
                      <a:r>
                        <a:rPr lang="en-US" dirty="0"/>
                        <a:t>15</a:t>
                      </a:r>
                    </a:p>
                  </a:txBody>
                  <a:tcPr/>
                </a:tc>
                <a:extLst>
                  <a:ext uri="{0D108BD9-81ED-4DB2-BD59-A6C34878D82A}">
                    <a16:rowId xmlns:a16="http://schemas.microsoft.com/office/drawing/2014/main" val="3474461815"/>
                  </a:ext>
                </a:extLst>
              </a:tr>
              <a:tr h="370840">
                <a:tc>
                  <a:txBody>
                    <a:bodyPr/>
                    <a:lstStyle/>
                    <a:p>
                      <a:r>
                        <a:rPr lang="en-US" dirty="0">
                          <a:highlight>
                            <a:srgbClr val="FFFF00"/>
                          </a:highlight>
                        </a:rPr>
                        <a:t>Mar66</a:t>
                      </a:r>
                    </a:p>
                  </a:txBody>
                  <a:tcPr/>
                </a:tc>
                <a:tc>
                  <a:txBody>
                    <a:bodyPr/>
                    <a:lstStyle/>
                    <a:p>
                      <a:r>
                        <a:rPr lang="en-US" dirty="0">
                          <a:highlight>
                            <a:srgbClr val="FFFF00"/>
                          </a:highlight>
                        </a:rPr>
                        <a:t>.</a:t>
                      </a:r>
                    </a:p>
                  </a:txBody>
                  <a:tcPr/>
                </a:tc>
                <a:extLst>
                  <a:ext uri="{0D108BD9-81ED-4DB2-BD59-A6C34878D82A}">
                    <a16:rowId xmlns:a16="http://schemas.microsoft.com/office/drawing/2014/main" val="1911825677"/>
                  </a:ext>
                </a:extLst>
              </a:tr>
              <a:tr h="370840">
                <a:tc>
                  <a:txBody>
                    <a:bodyPr/>
                    <a:lstStyle/>
                    <a:p>
                      <a:r>
                        <a:rPr lang="en-US" dirty="0"/>
                        <a:t>Apr66</a:t>
                      </a:r>
                    </a:p>
                  </a:txBody>
                  <a:tcPr/>
                </a:tc>
                <a:tc>
                  <a:txBody>
                    <a:bodyPr/>
                    <a:lstStyle/>
                    <a:p>
                      <a:r>
                        <a:rPr lang="en-US" dirty="0"/>
                        <a:t>18</a:t>
                      </a:r>
                    </a:p>
                  </a:txBody>
                  <a:tcPr/>
                </a:tc>
                <a:extLst>
                  <a:ext uri="{0D108BD9-81ED-4DB2-BD59-A6C34878D82A}">
                    <a16:rowId xmlns:a16="http://schemas.microsoft.com/office/drawing/2014/main" val="2418551756"/>
                  </a:ext>
                </a:extLst>
              </a:tr>
            </a:tbl>
          </a:graphicData>
        </a:graphic>
      </p:graphicFrame>
    </p:spTree>
    <p:extLst>
      <p:ext uri="{BB962C8B-B14F-4D97-AF65-F5344CB8AC3E}">
        <p14:creationId xmlns:p14="http://schemas.microsoft.com/office/powerpoint/2010/main" val="2351113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9654-C627-435F-9A20-29350B814CEF}"/>
              </a:ext>
            </a:extLst>
          </p:cNvPr>
          <p:cNvSpPr>
            <a:spLocks noGrp="1"/>
          </p:cNvSpPr>
          <p:nvPr>
            <p:ph type="title"/>
          </p:nvPr>
        </p:nvSpPr>
        <p:spPr/>
        <p:txBody>
          <a:bodyPr/>
          <a:lstStyle/>
          <a:p>
            <a:r>
              <a:rPr lang="en-US" dirty="0"/>
              <a:t>Missing Values</a:t>
            </a:r>
          </a:p>
        </p:txBody>
      </p:sp>
      <p:sp>
        <p:nvSpPr>
          <p:cNvPr id="3" name="Content Placeholder 2">
            <a:extLst>
              <a:ext uri="{FF2B5EF4-FFF2-40B4-BE49-F238E27FC236}">
                <a16:creationId xmlns:a16="http://schemas.microsoft.com/office/drawing/2014/main" id="{FA2D4B96-DBBA-4A29-9895-F197503EF46B}"/>
              </a:ext>
            </a:extLst>
          </p:cNvPr>
          <p:cNvSpPr>
            <a:spLocks noGrp="1"/>
          </p:cNvSpPr>
          <p:nvPr>
            <p:ph idx="1"/>
          </p:nvPr>
        </p:nvSpPr>
        <p:spPr>
          <a:xfrm>
            <a:off x="498475" y="1981200"/>
            <a:ext cx="4587876" cy="4144963"/>
          </a:xfrm>
        </p:spPr>
        <p:txBody>
          <a:bodyPr/>
          <a:lstStyle/>
          <a:p>
            <a:r>
              <a:rPr lang="en-US" b="1" dirty="0"/>
              <a:t>Embedded missing values </a:t>
            </a:r>
            <a:r>
              <a:rPr lang="en-US" dirty="0"/>
              <a:t>are missing values at the beginning or end of the series.  These values can be imputed, or the series can be trimmed to remove those values.</a:t>
            </a:r>
          </a:p>
          <a:p>
            <a:pPr marL="0" indent="0">
              <a:buNone/>
            </a:pPr>
            <a:endParaRPr lang="en-US" dirty="0"/>
          </a:p>
          <a:p>
            <a:r>
              <a:rPr lang="en-US" dirty="0"/>
              <a:t>Missing values can be </a:t>
            </a:r>
            <a:r>
              <a:rPr lang="en-US" b="1" dirty="0"/>
              <a:t>imputed</a:t>
            </a:r>
            <a:r>
              <a:rPr lang="en-US" dirty="0"/>
              <a:t> by forecasting the missing values, using the mean, median, min, or max value, or using the previous or next value.</a:t>
            </a:r>
          </a:p>
          <a:p>
            <a:endParaRPr lang="en-US" dirty="0"/>
          </a:p>
        </p:txBody>
      </p:sp>
      <p:sp>
        <p:nvSpPr>
          <p:cNvPr id="4" name="Slide Number Placeholder 3">
            <a:extLst>
              <a:ext uri="{FF2B5EF4-FFF2-40B4-BE49-F238E27FC236}">
                <a16:creationId xmlns:a16="http://schemas.microsoft.com/office/drawing/2014/main" id="{13F1A1E6-F1BA-4DB2-8A18-592FF6E8CBC3}"/>
              </a:ext>
            </a:extLst>
          </p:cNvPr>
          <p:cNvSpPr>
            <a:spLocks noGrp="1"/>
          </p:cNvSpPr>
          <p:nvPr>
            <p:ph type="sldNum" sz="quarter" idx="12"/>
          </p:nvPr>
        </p:nvSpPr>
        <p:spPr/>
        <p:txBody>
          <a:bodyPr/>
          <a:lstStyle/>
          <a:p>
            <a:fld id="{02456A73-CB17-B748-BD2A-A20F5DD59EC7}" type="slidenum">
              <a:rPr lang="en-US" smtClean="0"/>
              <a:pPr/>
              <a:t>6</a:t>
            </a:fld>
            <a:endParaRPr lang="en-US" dirty="0"/>
          </a:p>
        </p:txBody>
      </p:sp>
      <p:pic>
        <p:nvPicPr>
          <p:cNvPr id="5" name="Picture 4">
            <a:extLst>
              <a:ext uri="{FF2B5EF4-FFF2-40B4-BE49-F238E27FC236}">
                <a16:creationId xmlns:a16="http://schemas.microsoft.com/office/drawing/2014/main" id="{06BA10E5-9D3A-4AFA-9B74-C103EC5ECE96}"/>
              </a:ext>
            </a:extLst>
          </p:cNvPr>
          <p:cNvPicPr>
            <a:picLocks noChangeAspect="1"/>
          </p:cNvPicPr>
          <p:nvPr/>
        </p:nvPicPr>
        <p:blipFill>
          <a:blip r:embed="rId2"/>
          <a:stretch>
            <a:fillRect/>
          </a:stretch>
        </p:blipFill>
        <p:spPr>
          <a:xfrm>
            <a:off x="5916959" y="2255173"/>
            <a:ext cx="1816961" cy="3204640"/>
          </a:xfrm>
          <a:prstGeom prst="rect">
            <a:avLst/>
          </a:prstGeom>
        </p:spPr>
      </p:pic>
      <p:sp>
        <p:nvSpPr>
          <p:cNvPr id="6" name="Oval 5">
            <a:extLst>
              <a:ext uri="{FF2B5EF4-FFF2-40B4-BE49-F238E27FC236}">
                <a16:creationId xmlns:a16="http://schemas.microsoft.com/office/drawing/2014/main" id="{DF665237-E154-4C6E-9E66-084362EF0839}"/>
              </a:ext>
            </a:extLst>
          </p:cNvPr>
          <p:cNvSpPr/>
          <p:nvPr/>
        </p:nvSpPr>
        <p:spPr>
          <a:xfrm>
            <a:off x="6882229" y="2153296"/>
            <a:ext cx="377301" cy="61255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8D54D9E-CDDF-43FD-8B8C-900160979F1B}"/>
              </a:ext>
            </a:extLst>
          </p:cNvPr>
          <p:cNvSpPr/>
          <p:nvPr/>
        </p:nvSpPr>
        <p:spPr>
          <a:xfrm>
            <a:off x="7435604" y="5203377"/>
            <a:ext cx="377301" cy="35831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97527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Advantage WFU Gray">
  <a:themeElements>
    <a:clrScheme name="WFU Identity Advantage 1">
      <a:dk1>
        <a:srgbClr val="000000"/>
      </a:dk1>
      <a:lt1>
        <a:srgbClr val="FFFFFF"/>
      </a:lt1>
      <a:dk2>
        <a:srgbClr val="BEB9A6"/>
      </a:dk2>
      <a:lt2>
        <a:srgbClr val="FFFDE8"/>
      </a:lt2>
      <a:accent1>
        <a:srgbClr val="766A62"/>
      </a:accent1>
      <a:accent2>
        <a:srgbClr val="55517B"/>
      </a:accent2>
      <a:accent3>
        <a:srgbClr val="9E7E38"/>
      </a:accent3>
      <a:accent4>
        <a:srgbClr val="000000"/>
      </a:accent4>
      <a:accent5>
        <a:srgbClr val="557630"/>
      </a:accent5>
      <a:accent6>
        <a:srgbClr val="983222"/>
      </a:accent6>
      <a:hlink>
        <a:srgbClr val="033B80"/>
      </a:hlink>
      <a:folHlink>
        <a:srgbClr val="002657"/>
      </a:folHlink>
    </a:clrScheme>
    <a:fontScheme name="MtPnc Rockwell">
      <a:majorFont>
        <a:latin typeface="Rockwell"/>
        <a:ea typeface=""/>
        <a:cs typeface=""/>
      </a:majorFont>
      <a:minorFont>
        <a:latin typeface="Franklin Gothic Book"/>
        <a:ea typeface=""/>
        <a:cs typeface=""/>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32573</TotalTime>
  <Words>212</Words>
  <Application>Microsoft Office PowerPoint</Application>
  <PresentationFormat>On-screen Show (4:3)</PresentationFormat>
  <Paragraphs>50</Paragraphs>
  <Slides>6</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vt:i4>
      </vt:variant>
    </vt:vector>
  </HeadingPairs>
  <TitlesOfParts>
    <vt:vector size="14" baseType="lpstr">
      <vt:lpstr>Arial</vt:lpstr>
      <vt:lpstr>Calibri</vt:lpstr>
      <vt:lpstr>Calibri Light</vt:lpstr>
      <vt:lpstr>Franklin Gothic Book</vt:lpstr>
      <vt:lpstr>Rockwell</vt:lpstr>
      <vt:lpstr>Wingdings</vt:lpstr>
      <vt:lpstr>Advantage WFU Gray</vt:lpstr>
      <vt:lpstr>Custom Design</vt:lpstr>
      <vt:lpstr>Preparing Data for Forecasting</vt:lpstr>
      <vt:lpstr>Basic Steps in a Forecasting Task</vt:lpstr>
      <vt:lpstr>Time Series Characteristics</vt:lpstr>
      <vt:lpstr>Transactional Data: Time Binning</vt:lpstr>
      <vt:lpstr>Missing Values</vt:lpstr>
      <vt:lpstr>Missing Values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Looking Towards the Future of Business Education  at Wake Forest University</dc:title>
  <dc:creator>SGreen</dc:creator>
  <cp:lastModifiedBy>Tonya Balan</cp:lastModifiedBy>
  <cp:revision>1047</cp:revision>
  <cp:lastPrinted>2016-10-04T20:26:21Z</cp:lastPrinted>
  <dcterms:created xsi:type="dcterms:W3CDTF">2014-09-07T15:36:25Z</dcterms:created>
  <dcterms:modified xsi:type="dcterms:W3CDTF">2023-09-11T12:35:45Z</dcterms:modified>
</cp:coreProperties>
</file>